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9" r:id="rId5"/>
    <p:sldId id="262" r:id="rId6"/>
    <p:sldId id="260" r:id="rId7"/>
    <p:sldId id="265" r:id="rId8"/>
    <p:sldId id="261" r:id="rId9"/>
    <p:sldId id="263" r:id="rId10"/>
    <p:sldId id="264" r:id="rId11"/>
    <p:sldId id="272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20EDC-09A6-4846-9F62-BA537941700B}" v="2" dt="2023-03-12T01:06:46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>
        <p:scale>
          <a:sx n="131" d="100"/>
          <a:sy n="131" d="100"/>
        </p:scale>
        <p:origin x="1624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ahmad@caltec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Lab Safety Reference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7467"/>
            <a:ext cx="6400800" cy="17526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cs typeface="Calibri"/>
              </a:rPr>
              <a:t>Zachary Ahmad (</a:t>
            </a:r>
            <a:r>
              <a:rPr lang="en-US" dirty="0">
                <a:cs typeface="Calibri"/>
                <a:hlinkClick r:id="rId3"/>
              </a:rPr>
              <a:t>zahmad@caltech.edu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601-588-5549</a:t>
            </a:r>
          </a:p>
          <a:p>
            <a:r>
              <a:rPr lang="en-US" dirty="0">
                <a:cs typeface="Calibri"/>
              </a:rPr>
              <a:t>June 2024</a:t>
            </a:r>
          </a:p>
          <a:p>
            <a:r>
              <a:rPr lang="en-US" dirty="0">
                <a:cs typeface="Calibri"/>
              </a:rPr>
              <a:t>(DO NOT MODIFY THIS FILE WITHOUT PERMISSION)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D0DEF-1E25-4061-ADB5-EFF69254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Other notes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432A-5F6E-41CD-877C-CBAA396F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cs typeface="Calibri"/>
              </a:rPr>
              <a:t>-ALWAYS clean up after using the balance. Sweep off and wipe off the residues.</a:t>
            </a: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-Always fill the water to "operation level" when using the </a:t>
            </a:r>
            <a:r>
              <a:rPr lang="en-US" sz="1800" dirty="0" err="1">
                <a:cs typeface="Calibri"/>
              </a:rPr>
              <a:t>sonicator</a:t>
            </a:r>
            <a:r>
              <a:rPr lang="en-US" sz="1800" dirty="0">
                <a:cs typeface="Calibri"/>
              </a:rPr>
              <a:t>. If you need to heat up, empty the hot water after your use.</a:t>
            </a: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-Always TURN OFF the pump after you finish vacuum!</a:t>
            </a: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-Always turn off the light source for the microscopes and cover it after your use.</a:t>
            </a: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-DO NOT LEAVE BLADES OPEN in the air. </a:t>
            </a: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-Always ASK if you are unsure of anything/procedure!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9DE63678-22AF-4694-AD0D-3A887CF3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439" y="4661254"/>
            <a:ext cx="2695934" cy="2060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54F49E-B78F-4F33-BECD-9BD83DB5DAAB}"/>
              </a:ext>
            </a:extLst>
          </p:cNvPr>
          <p:cNvSpPr txBox="1"/>
          <p:nvPr/>
        </p:nvSpPr>
        <p:spPr>
          <a:xfrm>
            <a:off x="2362200" y="5591596"/>
            <a:ext cx="47713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ENTIRE syringe goes in sharps box! Custodians cannot always tell if a needle is attached or not!</a:t>
            </a:r>
          </a:p>
        </p:txBody>
      </p:sp>
    </p:spTree>
    <p:extLst>
      <p:ext uri="{BB962C8B-B14F-4D97-AF65-F5344CB8AC3E}">
        <p14:creationId xmlns:p14="http://schemas.microsoft.com/office/powerpoint/2010/main" val="143941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0821-2075-DFF2-A5B7-956FE09F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FUME HOODS</a:t>
            </a:r>
          </a:p>
        </p:txBody>
      </p:sp>
      <p:pic>
        <p:nvPicPr>
          <p:cNvPr id="5122" name="Picture 2" descr="Chemical Fume Hoods | Health and Safety | Brown University">
            <a:extLst>
              <a:ext uri="{FF2B5EF4-FFF2-40B4-BE49-F238E27FC236}">
                <a16:creationId xmlns:a16="http://schemas.microsoft.com/office/drawing/2014/main" id="{572755DD-62F5-3DE3-A4F1-38140E12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8" y="2170068"/>
            <a:ext cx="4518329" cy="28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luids | Free Full-Text | Oscillating Wall Jets for Active Flow Control in  a Laboratory Fume Hood—Experimental Investigations">
            <a:extLst>
              <a:ext uri="{FF2B5EF4-FFF2-40B4-BE49-F238E27FC236}">
                <a16:creationId xmlns:a16="http://schemas.microsoft.com/office/drawing/2014/main" id="{533D55BA-7A15-928A-ECE0-12FBCCA8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4" y="3394622"/>
            <a:ext cx="4516279" cy="246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DB55C-1CCC-FF88-2365-7419D7CCD30E}"/>
              </a:ext>
            </a:extLst>
          </p:cNvPr>
          <p:cNvSpPr txBox="1"/>
          <p:nvPr/>
        </p:nvSpPr>
        <p:spPr>
          <a:xfrm>
            <a:off x="4706548" y="2105512"/>
            <a:ext cx="41539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Never work with sash above warning line (18”)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Fume hood organization should allow for air flow at ~100 LFM at max sash height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Chemicals should be stored within the airfoil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When not in use, </a:t>
            </a:r>
            <a:r>
              <a:rPr lang="en-US" sz="1500" b="1" dirty="0"/>
              <a:t>close the sash</a:t>
            </a:r>
            <a:endParaRPr lang="en-US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7EA2A-FFF6-FD8B-19A1-194E049B89CC}"/>
              </a:ext>
            </a:extLst>
          </p:cNvPr>
          <p:cNvSpPr txBox="1"/>
          <p:nvPr/>
        </p:nvSpPr>
        <p:spPr>
          <a:xfrm>
            <a:off x="457200" y="5498438"/>
            <a:ext cx="341332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Will be ordering supplies soon to improve fume hood organization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Increasing signage around fume hood</a:t>
            </a:r>
          </a:p>
        </p:txBody>
      </p:sp>
    </p:spTree>
    <p:extLst>
      <p:ext uri="{BB962C8B-B14F-4D97-AF65-F5344CB8AC3E}">
        <p14:creationId xmlns:p14="http://schemas.microsoft.com/office/powerpoint/2010/main" val="58522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D1A2-A11A-4D1D-A7F7-11F0E5B1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Emergency assembly point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476D50-864D-4278-A7F1-6AB82B5E5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51" y="1269460"/>
            <a:ext cx="4349318" cy="3261368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158255-1478-400F-8040-126BD6276AE4}"/>
              </a:ext>
            </a:extLst>
          </p:cNvPr>
          <p:cNvCxnSpPr/>
          <p:nvPr/>
        </p:nvCxnSpPr>
        <p:spPr>
          <a:xfrm flipH="1">
            <a:off x="4299626" y="3467910"/>
            <a:ext cx="1468876" cy="8365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548C4CB-7AB8-4B2A-BE3D-EBA31D56C4A9}"/>
              </a:ext>
            </a:extLst>
          </p:cNvPr>
          <p:cNvSpPr txBox="1"/>
          <p:nvPr/>
        </p:nvSpPr>
        <p:spPr>
          <a:xfrm>
            <a:off x="5531998" y="1884126"/>
            <a:ext cx="274320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This exact lawn (grass area) is the emergency assembly when there's a fire alarm and requiring evacuation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Note: You need to shelter in place for certain emergencies (I.e. Active shooter). Please refer to Emergency Response Guide near all exit doors in lab.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B59B438-4CD7-47E5-9A4A-A59E254F6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73" y="4551172"/>
            <a:ext cx="3666753" cy="2130233"/>
          </a:xfrm>
          <a:prstGeom prst="rect">
            <a:avLst/>
          </a:prstGeom>
        </p:spPr>
      </p:pic>
      <p:sp>
        <p:nvSpPr>
          <p:cNvPr id="3" name="5-Point Star 2">
            <a:extLst>
              <a:ext uri="{FF2B5EF4-FFF2-40B4-BE49-F238E27FC236}">
                <a16:creationId xmlns:a16="http://schemas.microsoft.com/office/drawing/2014/main" id="{34888F73-3473-A742-D940-42D8B14EE298}"/>
              </a:ext>
            </a:extLst>
          </p:cNvPr>
          <p:cNvSpPr/>
          <p:nvPr/>
        </p:nvSpPr>
        <p:spPr>
          <a:xfrm>
            <a:off x="2971800" y="60198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ience Lab Safety Rules | Free Poster Templates - Piktochart">
            <a:extLst>
              <a:ext uri="{FF2B5EF4-FFF2-40B4-BE49-F238E27FC236}">
                <a16:creationId xmlns:a16="http://schemas.microsoft.com/office/drawing/2014/main" id="{72FC49AC-20C9-DF14-2EBB-CDDD03DB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78" y="857250"/>
            <a:ext cx="3840481" cy="54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b Safety Protocols Vector Poster Stock Illustration - Download Image Now  - Laboratory, Safety, Rules">
            <a:extLst>
              <a:ext uri="{FF2B5EF4-FFF2-40B4-BE49-F238E27FC236}">
                <a16:creationId xmlns:a16="http://schemas.microsoft.com/office/drawing/2014/main" id="{82D4539F-3A79-74A1-63AD-97521AB9D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6" y="857250"/>
            <a:ext cx="3649688" cy="515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1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1297-E834-4D30-A3F3-4EA43D61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Hazard Label</a:t>
            </a:r>
          </a:p>
        </p:txBody>
      </p:sp>
      <p:pic>
        <p:nvPicPr>
          <p:cNvPr id="4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C62DC9DE-4F1D-4093-B1A1-27FC7E37A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51" y="1674112"/>
            <a:ext cx="6653719" cy="43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4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1F9D-1A8C-4ADB-AD55-9E7DF6AE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71" y="-52272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cs typeface="Calibri"/>
              </a:rPr>
              <a:t>Chemical storage on shelf/cabinets</a:t>
            </a:r>
            <a:endParaRPr 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5B5AD6-1271-4807-B714-9F9B7AFE5A08}"/>
              </a:ext>
            </a:extLst>
          </p:cNvPr>
          <p:cNvSpPr/>
          <p:nvPr/>
        </p:nvSpPr>
        <p:spPr>
          <a:xfrm>
            <a:off x="2083666" y="921354"/>
            <a:ext cx="4469534" cy="138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4EE40BB6-D35E-45D7-B541-897D0549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65" t="17437" r="33797" b="59181"/>
          <a:stretch/>
        </p:blipFill>
        <p:spPr>
          <a:xfrm>
            <a:off x="2535538" y="1604561"/>
            <a:ext cx="590240" cy="604071"/>
          </a:xfrm>
          <a:prstGeom prst="rect">
            <a:avLst/>
          </a:prstGeom>
        </p:spPr>
      </p:pic>
      <p:pic>
        <p:nvPicPr>
          <p:cNvPr id="7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C662E7E6-35F7-434D-A1B5-1464C5FBA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7" t="16402" r="66175" b="58466"/>
          <a:stretch/>
        </p:blipFill>
        <p:spPr>
          <a:xfrm>
            <a:off x="2536926" y="945127"/>
            <a:ext cx="587465" cy="606158"/>
          </a:xfrm>
          <a:prstGeom prst="rect">
            <a:avLst/>
          </a:prstGeom>
        </p:spPr>
      </p:pic>
      <p:pic>
        <p:nvPicPr>
          <p:cNvPr id="8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64E0691D-190F-4207-8DE1-172E5C814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33" t="42196" r="66609" b="4365"/>
          <a:stretch/>
        </p:blipFill>
        <p:spPr>
          <a:xfrm>
            <a:off x="5512575" y="1010373"/>
            <a:ext cx="549145" cy="1207233"/>
          </a:xfrm>
          <a:prstGeom prst="rect">
            <a:avLst/>
          </a:prstGeom>
        </p:spPr>
      </p:pic>
      <p:pic>
        <p:nvPicPr>
          <p:cNvPr id="10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923832F0-3A2C-4B26-AD53-3508D62A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80" t="69312" r="2951" b="2249"/>
          <a:stretch/>
        </p:blipFill>
        <p:spPr>
          <a:xfrm>
            <a:off x="3311423" y="1322311"/>
            <a:ext cx="1062530" cy="663712"/>
          </a:xfrm>
          <a:prstGeom prst="rect">
            <a:avLst/>
          </a:prstGeom>
        </p:spPr>
      </p:pic>
      <p:pic>
        <p:nvPicPr>
          <p:cNvPr id="11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BDB76151-3DE1-4FD3-AC6A-F1CA85F6F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82" t="16799" r="2431" b="30555"/>
          <a:stretch/>
        </p:blipFill>
        <p:spPr>
          <a:xfrm>
            <a:off x="4532350" y="1042017"/>
            <a:ext cx="571368" cy="11333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E27688-C748-4EE4-8C5D-FF482A96C115}"/>
              </a:ext>
            </a:extLst>
          </p:cNvPr>
          <p:cNvSpPr txBox="1"/>
          <p:nvPr/>
        </p:nvSpPr>
        <p:spPr>
          <a:xfrm>
            <a:off x="2838867" y="2345448"/>
            <a:ext cx="566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CC438-92F8-43C7-91EC-9F5BB71ACC85}"/>
              </a:ext>
            </a:extLst>
          </p:cNvPr>
          <p:cNvSpPr txBox="1"/>
          <p:nvPr/>
        </p:nvSpPr>
        <p:spPr>
          <a:xfrm>
            <a:off x="6588172" y="1248206"/>
            <a:ext cx="255582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Does the chemical have any of these signs/labels?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31F686-AE63-4B9A-BED3-204D5A668096}"/>
              </a:ext>
            </a:extLst>
          </p:cNvPr>
          <p:cNvSpPr txBox="1"/>
          <p:nvPr/>
        </p:nvSpPr>
        <p:spPr>
          <a:xfrm>
            <a:off x="5271365" y="2396548"/>
            <a:ext cx="6303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56179-0B7E-4DD2-94F3-AE3A51B35940}"/>
              </a:ext>
            </a:extLst>
          </p:cNvPr>
          <p:cNvSpPr txBox="1"/>
          <p:nvPr/>
        </p:nvSpPr>
        <p:spPr>
          <a:xfrm>
            <a:off x="6267162" y="3663662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Just put in designated area (shelf/</a:t>
            </a:r>
            <a:r>
              <a:rPr lang="en-US" sz="1600" dirty="0" err="1"/>
              <a:t>etc</a:t>
            </a:r>
            <a:r>
              <a:rPr lang="en-US" sz="1600" dirty="0"/>
              <a:t>) </a:t>
            </a:r>
            <a:r>
              <a:rPr lang="en-US" sz="1600" i="1" u="sng" dirty="0"/>
              <a:t>without secondary container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F63EC-3F19-4733-AC5F-43C7035781CF}"/>
              </a:ext>
            </a:extLst>
          </p:cNvPr>
          <p:cNvSpPr txBox="1"/>
          <p:nvPr/>
        </p:nvSpPr>
        <p:spPr>
          <a:xfrm>
            <a:off x="746612" y="2450079"/>
            <a:ext cx="203064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This needs a secondary container</a:t>
            </a:r>
            <a:endParaRPr lang="en-US" sz="1600" b="1" dirty="0">
              <a:cs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4490B6-AFE8-44CB-BB4F-3CEAB341A720}"/>
              </a:ext>
            </a:extLst>
          </p:cNvPr>
          <p:cNvCxnSpPr>
            <a:cxnSpLocks/>
          </p:cNvCxnSpPr>
          <p:nvPr/>
        </p:nvCxnSpPr>
        <p:spPr>
          <a:xfrm>
            <a:off x="4550931" y="2382369"/>
            <a:ext cx="740242" cy="3835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B3D5A6-61FD-4B66-B52B-A807C75B005A}"/>
              </a:ext>
            </a:extLst>
          </p:cNvPr>
          <p:cNvCxnSpPr>
            <a:cxnSpLocks/>
          </p:cNvCxnSpPr>
          <p:nvPr/>
        </p:nvCxnSpPr>
        <p:spPr>
          <a:xfrm flipH="1">
            <a:off x="2728321" y="2373912"/>
            <a:ext cx="1497604" cy="437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4719A1-9614-43BA-935E-AFF8E4FC4390}"/>
              </a:ext>
            </a:extLst>
          </p:cNvPr>
          <p:cNvCxnSpPr>
            <a:cxnSpLocks/>
          </p:cNvCxnSpPr>
          <p:nvPr/>
        </p:nvCxnSpPr>
        <p:spPr>
          <a:xfrm flipH="1">
            <a:off x="1125053" y="3742278"/>
            <a:ext cx="321696" cy="3994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73F222EA-1B93-46DE-933D-E8BFAB59A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23" t="17073" r="2116" b="58130"/>
          <a:stretch/>
        </p:blipFill>
        <p:spPr>
          <a:xfrm>
            <a:off x="1432850" y="3365434"/>
            <a:ext cx="566882" cy="521360"/>
          </a:xfrm>
          <a:prstGeom prst="rect">
            <a:avLst/>
          </a:prstGeom>
        </p:spPr>
      </p:pic>
      <p:pic>
        <p:nvPicPr>
          <p:cNvPr id="26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BA3A1818-F49D-44D0-A6A3-E527D3600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75" t="43089" r="2225" b="30488"/>
          <a:stretch/>
        </p:blipFill>
        <p:spPr>
          <a:xfrm>
            <a:off x="4172241" y="4631408"/>
            <a:ext cx="620765" cy="605095"/>
          </a:xfrm>
          <a:prstGeom prst="rect">
            <a:avLst/>
          </a:prstGeom>
        </p:spPr>
      </p:pic>
      <p:pic>
        <p:nvPicPr>
          <p:cNvPr id="27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815F5821-0F2F-4B4D-9B60-DDCE790BC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7" t="70270" r="66519" b="4392"/>
          <a:stretch/>
        </p:blipFill>
        <p:spPr>
          <a:xfrm>
            <a:off x="4980421" y="4614091"/>
            <a:ext cx="571325" cy="58297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F9BEAD0-EAF8-4592-AE27-AFFC8B075A25}"/>
              </a:ext>
            </a:extLst>
          </p:cNvPr>
          <p:cNvSpPr txBox="1"/>
          <p:nvPr/>
        </p:nvSpPr>
        <p:spPr>
          <a:xfrm>
            <a:off x="710515" y="3582727"/>
            <a:ext cx="566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yes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81F26D-FE4C-4C5E-8DC7-51714DC67BA7}"/>
              </a:ext>
            </a:extLst>
          </p:cNvPr>
          <p:cNvSpPr txBox="1"/>
          <p:nvPr/>
        </p:nvSpPr>
        <p:spPr>
          <a:xfrm>
            <a:off x="1995043" y="3611173"/>
            <a:ext cx="566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13A43B-EF30-42BB-982D-2E634A4635C8}"/>
              </a:ext>
            </a:extLst>
          </p:cNvPr>
          <p:cNvSpPr txBox="1"/>
          <p:nvPr/>
        </p:nvSpPr>
        <p:spPr>
          <a:xfrm>
            <a:off x="221962" y="4177834"/>
            <a:ext cx="14154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Flammable cabinets</a:t>
            </a:r>
            <a:endParaRPr lang="en-US" sz="1600" dirty="0"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81C583-EACB-457A-B891-0647A791274A}"/>
              </a:ext>
            </a:extLst>
          </p:cNvPr>
          <p:cNvSpPr txBox="1"/>
          <p:nvPr/>
        </p:nvSpPr>
        <p:spPr>
          <a:xfrm>
            <a:off x="4669943" y="4715960"/>
            <a:ext cx="439882" cy="380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or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67B7372-94D3-4ED1-93C6-415620DAC915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4174549" y="5236503"/>
            <a:ext cx="308075" cy="6158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319CD54-7869-4B0F-AC78-F4EBFFDD9F1E}"/>
              </a:ext>
            </a:extLst>
          </p:cNvPr>
          <p:cNvSpPr txBox="1"/>
          <p:nvPr/>
        </p:nvSpPr>
        <p:spPr>
          <a:xfrm>
            <a:off x="3787492" y="5344162"/>
            <a:ext cx="566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AC3091-B2EE-42B2-A284-D2C128B9E193}"/>
              </a:ext>
            </a:extLst>
          </p:cNvPr>
          <p:cNvSpPr txBox="1"/>
          <p:nvPr/>
        </p:nvSpPr>
        <p:spPr>
          <a:xfrm>
            <a:off x="3151042" y="5815983"/>
            <a:ext cx="18946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Oxidizer/Corrosive shelf/4c/Liquid cabinet</a:t>
            </a:r>
            <a:endParaRPr lang="en-US" sz="1600" dirty="0">
              <a:cs typeface="Calibri"/>
            </a:endParaRPr>
          </a:p>
        </p:txBody>
      </p:sp>
      <p:pic>
        <p:nvPicPr>
          <p:cNvPr id="38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9C9584D3-5B3E-4338-A943-70FA4B6D0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80" t="69312" r="2951" b="2249"/>
          <a:stretch/>
        </p:blipFill>
        <p:spPr>
          <a:xfrm>
            <a:off x="1810223" y="4109426"/>
            <a:ext cx="1497403" cy="921149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A97CC98-E97C-4C69-AA83-482E0A6D4CEE}"/>
              </a:ext>
            </a:extLst>
          </p:cNvPr>
          <p:cNvCxnSpPr>
            <a:cxnSpLocks/>
          </p:cNvCxnSpPr>
          <p:nvPr/>
        </p:nvCxnSpPr>
        <p:spPr>
          <a:xfrm>
            <a:off x="3307626" y="4836602"/>
            <a:ext cx="790614" cy="970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20E05AF-269B-4899-A06D-3FDD9018DCA7}"/>
              </a:ext>
            </a:extLst>
          </p:cNvPr>
          <p:cNvSpPr txBox="1"/>
          <p:nvPr/>
        </p:nvSpPr>
        <p:spPr>
          <a:xfrm>
            <a:off x="1234405" y="4755855"/>
            <a:ext cx="566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yes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3E491E-047C-4825-857D-676B16B7F1D9}"/>
              </a:ext>
            </a:extLst>
          </p:cNvPr>
          <p:cNvSpPr txBox="1"/>
          <p:nvPr/>
        </p:nvSpPr>
        <p:spPr>
          <a:xfrm>
            <a:off x="3480415" y="4465270"/>
            <a:ext cx="566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No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54E1C4-B0C0-44EB-8F11-693852AFB74F}"/>
              </a:ext>
            </a:extLst>
          </p:cNvPr>
          <p:cNvCxnSpPr>
            <a:cxnSpLocks/>
          </p:cNvCxnSpPr>
          <p:nvPr/>
        </p:nvCxnSpPr>
        <p:spPr>
          <a:xfrm flipH="1">
            <a:off x="1480845" y="4830613"/>
            <a:ext cx="562175" cy="594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6E5CDF9-77F8-4CFE-A491-43E9D07B67D2}"/>
              </a:ext>
            </a:extLst>
          </p:cNvPr>
          <p:cNvSpPr txBox="1"/>
          <p:nvPr/>
        </p:nvSpPr>
        <p:spPr>
          <a:xfrm>
            <a:off x="531285" y="5523099"/>
            <a:ext cx="14154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Contact me ASAP. We need to isolate and label time of receipt.</a:t>
            </a:r>
          </a:p>
          <a:p>
            <a:r>
              <a:rPr lang="en-US" sz="1200" dirty="0">
                <a:cs typeface="Calibri"/>
              </a:rPr>
              <a:t>Also separate Disposal of waste!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1F531B-5A5F-4669-931A-C78F4B32BB55}"/>
              </a:ext>
            </a:extLst>
          </p:cNvPr>
          <p:cNvSpPr txBox="1"/>
          <p:nvPr/>
        </p:nvSpPr>
        <p:spPr>
          <a:xfrm>
            <a:off x="5586556" y="5240127"/>
            <a:ext cx="566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No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596735-A8AF-43B8-A4CA-6160B7C07B41}"/>
              </a:ext>
            </a:extLst>
          </p:cNvPr>
          <p:cNvCxnSpPr>
            <a:cxnSpLocks/>
          </p:cNvCxnSpPr>
          <p:nvPr/>
        </p:nvCxnSpPr>
        <p:spPr>
          <a:xfrm>
            <a:off x="5409613" y="5284272"/>
            <a:ext cx="325582" cy="5160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4E51F8E-BC1F-49EC-91EF-B1DF2DF13DB0}"/>
              </a:ext>
            </a:extLst>
          </p:cNvPr>
          <p:cNvSpPr txBox="1"/>
          <p:nvPr/>
        </p:nvSpPr>
        <p:spPr>
          <a:xfrm>
            <a:off x="5708103" y="5916906"/>
            <a:ext cx="168881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Toxic/poisonous/hazard containers</a:t>
            </a:r>
            <a:endParaRPr lang="en-US" sz="1600" dirty="0">
              <a:cs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540260-2A32-4F4E-B997-5ED0443DE96C}"/>
              </a:ext>
            </a:extLst>
          </p:cNvPr>
          <p:cNvSpPr txBox="1"/>
          <p:nvPr/>
        </p:nvSpPr>
        <p:spPr>
          <a:xfrm>
            <a:off x="4400644" y="2765880"/>
            <a:ext cx="3043381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/>
              <a:t>check MSDS online and see if there are any hazards described as the same as above labels?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175EFF8-7BD0-44BC-99D4-DABDA53FC893}"/>
              </a:ext>
            </a:extLst>
          </p:cNvPr>
          <p:cNvCxnSpPr>
            <a:cxnSpLocks/>
          </p:cNvCxnSpPr>
          <p:nvPr/>
        </p:nvCxnSpPr>
        <p:spPr>
          <a:xfrm flipH="1" flipV="1">
            <a:off x="2722223" y="2974501"/>
            <a:ext cx="1573645" cy="3382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7C28A1C-1C89-4C3D-937A-1C1CCD26F534}"/>
              </a:ext>
            </a:extLst>
          </p:cNvPr>
          <p:cNvSpPr txBox="1"/>
          <p:nvPr/>
        </p:nvSpPr>
        <p:spPr>
          <a:xfrm>
            <a:off x="3657117" y="2804511"/>
            <a:ext cx="566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yes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15DE21-5351-47DB-A445-12FDA0F11277}"/>
              </a:ext>
            </a:extLst>
          </p:cNvPr>
          <p:cNvSpPr txBox="1"/>
          <p:nvPr/>
        </p:nvSpPr>
        <p:spPr>
          <a:xfrm>
            <a:off x="6910819" y="3389457"/>
            <a:ext cx="6303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04C0C79-FB1A-4A0F-804A-28793B87142B}"/>
              </a:ext>
            </a:extLst>
          </p:cNvPr>
          <p:cNvCxnSpPr>
            <a:cxnSpLocks/>
          </p:cNvCxnSpPr>
          <p:nvPr/>
        </p:nvCxnSpPr>
        <p:spPr>
          <a:xfrm>
            <a:off x="6734174" y="3287856"/>
            <a:ext cx="200026" cy="3988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77B4E6D-D64C-4070-9300-FDE393D04EA7}"/>
              </a:ext>
            </a:extLst>
          </p:cNvPr>
          <p:cNvCxnSpPr>
            <a:cxnSpLocks/>
          </p:cNvCxnSpPr>
          <p:nvPr/>
        </p:nvCxnSpPr>
        <p:spPr>
          <a:xfrm>
            <a:off x="1921054" y="3767393"/>
            <a:ext cx="244004" cy="3727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F3A7A5-4955-B532-838C-0437221253DF}"/>
              </a:ext>
            </a:extLst>
          </p:cNvPr>
          <p:cNvCxnSpPr>
            <a:cxnSpLocks/>
          </p:cNvCxnSpPr>
          <p:nvPr/>
        </p:nvCxnSpPr>
        <p:spPr>
          <a:xfrm>
            <a:off x="1716291" y="3056089"/>
            <a:ext cx="0" cy="273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0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C68B-65DD-4504-BE05-C654D054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Other notes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D2EE-A2A3-47C1-96DA-BCB39228B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cs typeface="Calibri"/>
              </a:rPr>
              <a:t>Always check if the chemical is air sensitive (need to flush N2 and seal with parafilm), ask Zac how to deal with it.</a:t>
            </a:r>
          </a:p>
          <a:p>
            <a:r>
              <a:rPr lang="en-US" sz="1400" dirty="0">
                <a:cs typeface="Calibri"/>
              </a:rPr>
              <a:t>Check if it's water sensitive, ask Zac how to deal with it.</a:t>
            </a:r>
          </a:p>
          <a:p>
            <a:r>
              <a:rPr lang="en-US" sz="1400" dirty="0">
                <a:cs typeface="Calibri"/>
              </a:rPr>
              <a:t>Check if it needs refrigeration/freezing and do so asap. Do not leave it in Room temperature for more than necessary</a:t>
            </a:r>
          </a:p>
          <a:p>
            <a:r>
              <a:rPr lang="en-US" sz="1400" dirty="0">
                <a:cs typeface="Calibri"/>
              </a:rPr>
              <a:t>If you receive a chemical, please give Zac the packing slip.</a:t>
            </a:r>
          </a:p>
        </p:txBody>
      </p:sp>
    </p:spTree>
    <p:extLst>
      <p:ext uri="{BB962C8B-B14F-4D97-AF65-F5344CB8AC3E}">
        <p14:creationId xmlns:p14="http://schemas.microsoft.com/office/powerpoint/2010/main" val="45265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859A-B0CD-46A2-AD5B-70C6543C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0" y="-3477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Calibri"/>
              </a:rPr>
              <a:t>Waste Disposal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A8BB26-D8FF-4CB8-88D0-E7B8F63D743E}"/>
              </a:ext>
            </a:extLst>
          </p:cNvPr>
          <p:cNvSpPr txBox="1"/>
          <p:nvPr/>
        </p:nvSpPr>
        <p:spPr>
          <a:xfrm>
            <a:off x="2812761" y="814294"/>
            <a:ext cx="352773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Only non-toxic liquids/water?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7F65DC-978C-42A9-8CDF-913FD56C6F1A}"/>
              </a:ext>
            </a:extLst>
          </p:cNvPr>
          <p:cNvSpPr txBox="1"/>
          <p:nvPr/>
        </p:nvSpPr>
        <p:spPr>
          <a:xfrm>
            <a:off x="2461202" y="111475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YES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55C3E4-7C89-448B-9DC9-8AD0D59C4103}"/>
              </a:ext>
            </a:extLst>
          </p:cNvPr>
          <p:cNvCxnSpPr>
            <a:cxnSpLocks/>
          </p:cNvCxnSpPr>
          <p:nvPr/>
        </p:nvCxnSpPr>
        <p:spPr>
          <a:xfrm flipH="1">
            <a:off x="2812183" y="1220972"/>
            <a:ext cx="303646" cy="3140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046E68A-8E70-43E2-98D3-A7E536D4CAE2}"/>
              </a:ext>
            </a:extLst>
          </p:cNvPr>
          <p:cNvSpPr txBox="1"/>
          <p:nvPr/>
        </p:nvSpPr>
        <p:spPr>
          <a:xfrm>
            <a:off x="2143702" y="1461117"/>
            <a:ext cx="131733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Dump liquids down sink, throw in trash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C06BBC-6A18-4937-912D-AC3DFB965124}"/>
              </a:ext>
            </a:extLst>
          </p:cNvPr>
          <p:cNvCxnSpPr>
            <a:cxnSpLocks/>
          </p:cNvCxnSpPr>
          <p:nvPr/>
        </p:nvCxnSpPr>
        <p:spPr>
          <a:xfrm>
            <a:off x="5278786" y="1183279"/>
            <a:ext cx="237919" cy="473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1530D09-2879-4BE1-BEAD-05ACA67A0EBE}"/>
              </a:ext>
            </a:extLst>
          </p:cNvPr>
          <p:cNvSpPr txBox="1"/>
          <p:nvPr/>
        </p:nvSpPr>
        <p:spPr>
          <a:xfrm>
            <a:off x="5657695" y="1152848"/>
            <a:ext cx="67079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NO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456707-4A3C-4355-A3F1-D2B031A3485A}"/>
              </a:ext>
            </a:extLst>
          </p:cNvPr>
          <p:cNvSpPr txBox="1"/>
          <p:nvPr/>
        </p:nvSpPr>
        <p:spPr>
          <a:xfrm>
            <a:off x="4572000" y="17800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Anything Flammable?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550A14-33DC-48C9-B78B-69F8FF8F8733}"/>
              </a:ext>
            </a:extLst>
          </p:cNvPr>
          <p:cNvCxnSpPr>
            <a:cxnSpLocks/>
          </p:cNvCxnSpPr>
          <p:nvPr/>
        </p:nvCxnSpPr>
        <p:spPr>
          <a:xfrm flipH="1">
            <a:off x="3750540" y="2481370"/>
            <a:ext cx="367147" cy="2477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7903E38-7DD0-4503-B192-A1A6A4568C3F}"/>
              </a:ext>
            </a:extLst>
          </p:cNvPr>
          <p:cNvSpPr txBox="1"/>
          <p:nvPr/>
        </p:nvSpPr>
        <p:spPr>
          <a:xfrm>
            <a:off x="4055629" y="2149378"/>
            <a:ext cx="67079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YES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466425-9F25-4D49-A1A4-AC50BAC5FE7A}"/>
              </a:ext>
            </a:extLst>
          </p:cNvPr>
          <p:cNvSpPr txBox="1"/>
          <p:nvPr/>
        </p:nvSpPr>
        <p:spPr>
          <a:xfrm>
            <a:off x="2533362" y="2463829"/>
            <a:ext cx="122497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Pour the liquid into flammable waste bottle in </a:t>
            </a:r>
            <a:r>
              <a:rPr lang="en-US" sz="1000" dirty="0" err="1"/>
              <a:t>flamm</a:t>
            </a:r>
            <a:r>
              <a:rPr lang="en-US" sz="1000" dirty="0"/>
              <a:t>. Hood then dump the container into flammable solid red bucket. </a:t>
            </a:r>
            <a:endParaRPr lang="en-US" sz="1000" dirty="0"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0235AB-8F33-4AAD-936D-33ADFBF7030D}"/>
              </a:ext>
            </a:extLst>
          </p:cNvPr>
          <p:cNvSpPr txBox="1"/>
          <p:nvPr/>
        </p:nvSpPr>
        <p:spPr>
          <a:xfrm>
            <a:off x="6068675" y="2321127"/>
            <a:ext cx="67079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no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46B84F-6756-45FF-8F21-D34CF3A0743F}"/>
              </a:ext>
            </a:extLst>
          </p:cNvPr>
          <p:cNvCxnSpPr>
            <a:cxnSpLocks/>
          </p:cNvCxnSpPr>
          <p:nvPr/>
        </p:nvCxnSpPr>
        <p:spPr>
          <a:xfrm>
            <a:off x="5746944" y="2393156"/>
            <a:ext cx="666174" cy="5738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974D01-EA4E-4A03-8706-E7D34E0C7305}"/>
              </a:ext>
            </a:extLst>
          </p:cNvPr>
          <p:cNvSpPr txBox="1"/>
          <p:nvPr/>
        </p:nvSpPr>
        <p:spPr>
          <a:xfrm>
            <a:off x="5660448" y="3029995"/>
            <a:ext cx="323965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Anything</a:t>
            </a:r>
            <a:r>
              <a:rPr lang="en-US" sz="1500" dirty="0"/>
              <a:t> Corrosive/Oxidizer?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0E1610-D50F-4ABD-AA8D-75AE093D4DDB}"/>
              </a:ext>
            </a:extLst>
          </p:cNvPr>
          <p:cNvSpPr txBox="1"/>
          <p:nvPr/>
        </p:nvSpPr>
        <p:spPr>
          <a:xfrm>
            <a:off x="5181310" y="3216630"/>
            <a:ext cx="67079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yes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98C569-2395-4E7E-A33F-6CC5028712E4}"/>
              </a:ext>
            </a:extLst>
          </p:cNvPr>
          <p:cNvSpPr txBox="1"/>
          <p:nvPr/>
        </p:nvSpPr>
        <p:spPr>
          <a:xfrm>
            <a:off x="3818802" y="3673313"/>
            <a:ext cx="185033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Pour the liquid into acid OR base corrosive waste bottle in hood then dump the container into corrosive/oxidizer solid red bucket. </a:t>
            </a:r>
            <a:endParaRPr lang="en-US" sz="1000" dirty="0">
              <a:cs typeface="Calibri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AE2B045-40BD-485C-A0F8-E5F2CE5CBDFA}"/>
              </a:ext>
            </a:extLst>
          </p:cNvPr>
          <p:cNvCxnSpPr>
            <a:cxnSpLocks/>
          </p:cNvCxnSpPr>
          <p:nvPr/>
        </p:nvCxnSpPr>
        <p:spPr>
          <a:xfrm flipH="1">
            <a:off x="5405292" y="3389828"/>
            <a:ext cx="415058" cy="284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1291828-7D35-4E65-AF9B-433B8B148F51}"/>
              </a:ext>
            </a:extLst>
          </p:cNvPr>
          <p:cNvSpPr txBox="1"/>
          <p:nvPr/>
        </p:nvSpPr>
        <p:spPr>
          <a:xfrm>
            <a:off x="7083424" y="3335564"/>
            <a:ext cx="67079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no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B4949B-B8CB-4BF9-AF69-CA9EABC6E021}"/>
              </a:ext>
            </a:extLst>
          </p:cNvPr>
          <p:cNvCxnSpPr>
            <a:cxnSpLocks/>
          </p:cNvCxnSpPr>
          <p:nvPr/>
        </p:nvCxnSpPr>
        <p:spPr>
          <a:xfrm>
            <a:off x="6866369" y="3453328"/>
            <a:ext cx="787400" cy="4468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AE4AA993-83AD-4BFB-B63A-B09078EB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65" t="17437" r="33797" b="59181"/>
          <a:stretch/>
        </p:blipFill>
        <p:spPr>
          <a:xfrm>
            <a:off x="7241020" y="3967271"/>
            <a:ext cx="388258" cy="397356"/>
          </a:xfrm>
          <a:prstGeom prst="rect">
            <a:avLst/>
          </a:prstGeom>
        </p:spPr>
      </p:pic>
      <p:pic>
        <p:nvPicPr>
          <p:cNvPr id="42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C45F0531-875C-42A6-B351-C038CEDF4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7" t="16402" r="66175" b="58466"/>
          <a:stretch/>
        </p:blipFill>
        <p:spPr>
          <a:xfrm>
            <a:off x="6819612" y="3967269"/>
            <a:ext cx="386433" cy="398729"/>
          </a:xfrm>
          <a:prstGeom prst="rect">
            <a:avLst/>
          </a:prstGeom>
        </p:spPr>
      </p:pic>
      <p:pic>
        <p:nvPicPr>
          <p:cNvPr id="44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7FDBA776-135D-4019-9C1D-DB3774FC1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7" t="42230" r="66519" b="30743"/>
          <a:stretch/>
        </p:blipFill>
        <p:spPr>
          <a:xfrm>
            <a:off x="7656655" y="3944178"/>
            <a:ext cx="415461" cy="461740"/>
          </a:xfrm>
          <a:prstGeom prst="rect">
            <a:avLst/>
          </a:prstGeom>
        </p:spPr>
      </p:pic>
      <p:pic>
        <p:nvPicPr>
          <p:cNvPr id="46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6BB71755-CB59-4C52-98A2-1207B7AAB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77" t="43855" r="34023" b="32275"/>
          <a:stretch/>
        </p:blipFill>
        <p:spPr>
          <a:xfrm>
            <a:off x="8072293" y="3964650"/>
            <a:ext cx="430971" cy="42442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C3F9B03-D239-42EC-8453-855AEBB39A83}"/>
              </a:ext>
            </a:extLst>
          </p:cNvPr>
          <p:cNvSpPr txBox="1"/>
          <p:nvPr/>
        </p:nvSpPr>
        <p:spPr>
          <a:xfrm>
            <a:off x="6258912" y="4062927"/>
            <a:ext cx="67079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yes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05B401-31C5-4AE7-8196-B1255298420D}"/>
              </a:ext>
            </a:extLst>
          </p:cNvPr>
          <p:cNvSpPr txBox="1"/>
          <p:nvPr/>
        </p:nvSpPr>
        <p:spPr>
          <a:xfrm>
            <a:off x="4733848" y="4653216"/>
            <a:ext cx="193617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Pour the liquid into flammable or corrosive waste bottle in hood then dump the container into corrosive/flammable solid red bucket. </a:t>
            </a:r>
            <a:endParaRPr lang="en-US" sz="1000" dirty="0">
              <a:cs typeface="Calibri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BCD45C4-D189-4744-9A29-642BF2AF650A}"/>
              </a:ext>
            </a:extLst>
          </p:cNvPr>
          <p:cNvCxnSpPr>
            <a:cxnSpLocks/>
          </p:cNvCxnSpPr>
          <p:nvPr/>
        </p:nvCxnSpPr>
        <p:spPr>
          <a:xfrm>
            <a:off x="8143876" y="4490036"/>
            <a:ext cx="0" cy="4003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A3CF080-D3BB-462F-9F7C-4B7A19EF4817}"/>
              </a:ext>
            </a:extLst>
          </p:cNvPr>
          <p:cNvCxnSpPr>
            <a:cxnSpLocks/>
          </p:cNvCxnSpPr>
          <p:nvPr/>
        </p:nvCxnSpPr>
        <p:spPr>
          <a:xfrm flipH="1">
            <a:off x="6447848" y="4372672"/>
            <a:ext cx="418521" cy="1482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5957DFF-CA82-4A5B-A450-BBB35B5C6159}"/>
              </a:ext>
            </a:extLst>
          </p:cNvPr>
          <p:cNvSpPr txBox="1"/>
          <p:nvPr/>
        </p:nvSpPr>
        <p:spPr>
          <a:xfrm>
            <a:off x="8176527" y="4453373"/>
            <a:ext cx="6534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no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51B707-7AE7-40F4-BD79-432D0B0DB0B1}"/>
              </a:ext>
            </a:extLst>
          </p:cNvPr>
          <p:cNvSpPr txBox="1"/>
          <p:nvPr/>
        </p:nvSpPr>
        <p:spPr>
          <a:xfrm>
            <a:off x="7607734" y="4948159"/>
            <a:ext cx="135774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Calibri"/>
              </a:rPr>
              <a:t>Does it clog the drainage pipe (like sticky polymers)?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3C22A4-E5E4-49BD-9ED0-4AE4B3BC74A7}"/>
              </a:ext>
            </a:extLst>
          </p:cNvPr>
          <p:cNvSpPr txBox="1"/>
          <p:nvPr/>
        </p:nvSpPr>
        <p:spPr>
          <a:xfrm>
            <a:off x="6944879" y="4824526"/>
            <a:ext cx="67079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yes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1D9C388-D858-4CF9-B1FB-AD3BF5B94A40}"/>
              </a:ext>
            </a:extLst>
          </p:cNvPr>
          <p:cNvCxnSpPr>
            <a:cxnSpLocks/>
          </p:cNvCxnSpPr>
          <p:nvPr/>
        </p:nvCxnSpPr>
        <p:spPr>
          <a:xfrm>
            <a:off x="8176527" y="5569464"/>
            <a:ext cx="0" cy="2712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1FE58A9-4A1B-49A8-AA7C-E505F132E84A}"/>
              </a:ext>
            </a:extLst>
          </p:cNvPr>
          <p:cNvSpPr txBox="1"/>
          <p:nvPr/>
        </p:nvSpPr>
        <p:spPr>
          <a:xfrm>
            <a:off x="8265138" y="5523073"/>
            <a:ext cx="6534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171595-5B50-4FBC-B306-07F2A30097A5}"/>
              </a:ext>
            </a:extLst>
          </p:cNvPr>
          <p:cNvSpPr txBox="1"/>
          <p:nvPr/>
        </p:nvSpPr>
        <p:spPr>
          <a:xfrm>
            <a:off x="6878145" y="5887733"/>
            <a:ext cx="22467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Directly dump liquid in sink and  container into trash</a:t>
            </a:r>
            <a:endParaRPr lang="en-US" sz="1600" dirty="0">
              <a:cs typeface="Calibri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AF109EF-95D8-4AE9-9D4D-C65B383BC4DA}"/>
              </a:ext>
            </a:extLst>
          </p:cNvPr>
          <p:cNvCxnSpPr>
            <a:cxnSpLocks/>
          </p:cNvCxnSpPr>
          <p:nvPr/>
        </p:nvCxnSpPr>
        <p:spPr>
          <a:xfrm flipH="1" flipV="1">
            <a:off x="6503702" y="5126134"/>
            <a:ext cx="1033602" cy="118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16F11E2-AFFD-4D60-9A87-43E20680AF62}"/>
              </a:ext>
            </a:extLst>
          </p:cNvPr>
          <p:cNvSpPr txBox="1"/>
          <p:nvPr/>
        </p:nvSpPr>
        <p:spPr>
          <a:xfrm>
            <a:off x="36945" y="5861627"/>
            <a:ext cx="40940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Note:</a:t>
            </a:r>
          </a:p>
          <a:p>
            <a:r>
              <a:rPr lang="en-US" sz="1200" dirty="0">
                <a:cs typeface="Calibri"/>
              </a:rPr>
              <a:t>If you handle peroxide forming chemicals, its wastes need to be in a solo waste bottle (contact me asap).</a:t>
            </a:r>
          </a:p>
          <a:p>
            <a:r>
              <a:rPr lang="en-US" sz="1200" dirty="0">
                <a:cs typeface="Calibri"/>
              </a:rPr>
              <a:t>Always ask if you have any questions!!!</a:t>
            </a:r>
          </a:p>
        </p:txBody>
      </p:sp>
      <p:pic>
        <p:nvPicPr>
          <p:cNvPr id="61" name="Picture 4" descr="A picture containing text, building, vector graphics&#10;&#10;Description automatically generated">
            <a:extLst>
              <a:ext uri="{FF2B5EF4-FFF2-40B4-BE49-F238E27FC236}">
                <a16:creationId xmlns:a16="http://schemas.microsoft.com/office/drawing/2014/main" id="{4061AEC0-83E0-44D1-8A6A-2410EC71A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80" t="69312" r="2951" b="2249"/>
          <a:stretch/>
        </p:blipFill>
        <p:spPr>
          <a:xfrm>
            <a:off x="2933415" y="6331759"/>
            <a:ext cx="819242" cy="50331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2B45DD7-13DF-4596-8687-F059940517F1}"/>
              </a:ext>
            </a:extLst>
          </p:cNvPr>
          <p:cNvSpPr txBox="1"/>
          <p:nvPr/>
        </p:nvSpPr>
        <p:spPr>
          <a:xfrm>
            <a:off x="6948343" y="158796"/>
            <a:ext cx="270481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Note:</a:t>
            </a:r>
          </a:p>
          <a:p>
            <a:r>
              <a:rPr lang="en-US" sz="1200" dirty="0">
                <a:cs typeface="Calibri"/>
              </a:rPr>
              <a:t>Glass/Sharps Disposal Next Slide</a:t>
            </a:r>
          </a:p>
        </p:txBody>
      </p:sp>
    </p:spTree>
    <p:extLst>
      <p:ext uri="{BB962C8B-B14F-4D97-AF65-F5344CB8AC3E}">
        <p14:creationId xmlns:p14="http://schemas.microsoft.com/office/powerpoint/2010/main" val="264233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859A-B0CD-46A2-AD5B-70C6543C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64" y="-245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cs typeface="Calibri"/>
              </a:rPr>
              <a:t>Glass/Sharps disposal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7BD3C-8F1E-46DC-B727-D04F4D1DC36D}"/>
              </a:ext>
            </a:extLst>
          </p:cNvPr>
          <p:cNvSpPr txBox="1"/>
          <p:nvPr/>
        </p:nvSpPr>
        <p:spPr>
          <a:xfrm>
            <a:off x="3366525" y="7096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Razor blades, needles?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8D41EF-2661-4BD5-82C9-902EAC9E4BEA}"/>
              </a:ext>
            </a:extLst>
          </p:cNvPr>
          <p:cNvCxnSpPr>
            <a:cxnSpLocks/>
          </p:cNvCxnSpPr>
          <p:nvPr/>
        </p:nvCxnSpPr>
        <p:spPr>
          <a:xfrm>
            <a:off x="4958549" y="1195711"/>
            <a:ext cx="559889" cy="374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A220D7-4EF2-48B0-B003-E7FD51208CF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934533" y="1159982"/>
            <a:ext cx="42154" cy="7916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122B41-06E3-4F45-98A1-2E0E5E3E92D3}"/>
              </a:ext>
            </a:extLst>
          </p:cNvPr>
          <p:cNvSpPr txBox="1"/>
          <p:nvPr/>
        </p:nvSpPr>
        <p:spPr>
          <a:xfrm>
            <a:off x="5223581" y="1067356"/>
            <a:ext cx="609889" cy="352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2D08C6-96DC-45EB-81A6-F947CF97BDE9}"/>
              </a:ext>
            </a:extLst>
          </p:cNvPr>
          <p:cNvSpPr txBox="1"/>
          <p:nvPr/>
        </p:nvSpPr>
        <p:spPr>
          <a:xfrm>
            <a:off x="772709" y="1281588"/>
            <a:ext cx="31150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/>
              <a:t>NO</a:t>
            </a:r>
          </a:p>
          <a:p>
            <a:pPr algn="r"/>
            <a:r>
              <a:rPr lang="en-US" sz="1600" b="1" dirty="0"/>
              <a:t>Glass </a:t>
            </a:r>
            <a:r>
              <a:rPr lang="en-US" sz="1600" dirty="0"/>
              <a:t>(slides, vials, equipment)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A8BB26-D8FF-4CB8-88D0-E7B8F63D743E}"/>
              </a:ext>
            </a:extLst>
          </p:cNvPr>
          <p:cNvSpPr txBox="1"/>
          <p:nvPr/>
        </p:nvSpPr>
        <p:spPr>
          <a:xfrm>
            <a:off x="3180050" y="1951676"/>
            <a:ext cx="15932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Non-Toxic?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7F65DC-978C-42A9-8CDF-913FD56C6F1A}"/>
              </a:ext>
            </a:extLst>
          </p:cNvPr>
          <p:cNvSpPr txBox="1"/>
          <p:nvPr/>
        </p:nvSpPr>
        <p:spPr>
          <a:xfrm>
            <a:off x="2246796" y="2401445"/>
            <a:ext cx="10922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YES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55C3E4-7C89-448B-9DC9-8AD0D59C4103}"/>
              </a:ext>
            </a:extLst>
          </p:cNvPr>
          <p:cNvCxnSpPr>
            <a:cxnSpLocks/>
          </p:cNvCxnSpPr>
          <p:nvPr/>
        </p:nvCxnSpPr>
        <p:spPr>
          <a:xfrm flipH="1">
            <a:off x="2869043" y="2392084"/>
            <a:ext cx="640421" cy="5035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046E68A-8E70-43E2-98D3-A7E536D4CAE2}"/>
              </a:ext>
            </a:extLst>
          </p:cNvPr>
          <p:cNvSpPr txBox="1"/>
          <p:nvPr/>
        </p:nvSpPr>
        <p:spPr>
          <a:xfrm>
            <a:off x="2689729" y="3907869"/>
            <a:ext cx="131733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Dump liquids down sink, throw in trash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C06BBC-6A18-4937-912D-AC3DFB965124}"/>
              </a:ext>
            </a:extLst>
          </p:cNvPr>
          <p:cNvCxnSpPr>
            <a:cxnSpLocks/>
          </p:cNvCxnSpPr>
          <p:nvPr/>
        </p:nvCxnSpPr>
        <p:spPr>
          <a:xfrm>
            <a:off x="4097769" y="2400165"/>
            <a:ext cx="746991" cy="469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1530D09-2879-4BE1-BEAD-05ACA67A0EBE}"/>
              </a:ext>
            </a:extLst>
          </p:cNvPr>
          <p:cNvSpPr txBox="1"/>
          <p:nvPr/>
        </p:nvSpPr>
        <p:spPr>
          <a:xfrm>
            <a:off x="4731038" y="2392084"/>
            <a:ext cx="67079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NO</a:t>
            </a:r>
          </a:p>
        </p:txBody>
      </p:sp>
      <p:pic>
        <p:nvPicPr>
          <p:cNvPr id="1026" name="Picture 2" descr="Sharps Container - 5 Quart S-15308 - Uline">
            <a:extLst>
              <a:ext uri="{FF2B5EF4-FFF2-40B4-BE49-F238E27FC236}">
                <a16:creationId xmlns:a16="http://schemas.microsoft.com/office/drawing/2014/main" id="{4A8AB869-B2F2-4FDD-B479-0B1CFEBC7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49" y="5235084"/>
            <a:ext cx="1493487" cy="149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8A03CD63-3379-46BE-B44B-DA199562B3F1}"/>
              </a:ext>
            </a:extLst>
          </p:cNvPr>
          <p:cNvSpPr txBox="1"/>
          <p:nvPr/>
        </p:nvSpPr>
        <p:spPr>
          <a:xfrm>
            <a:off x="1766617" y="2921207"/>
            <a:ext cx="15932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Broken Glass?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801C03E-7A09-452B-B2F7-6E7D069B8B66}"/>
              </a:ext>
            </a:extLst>
          </p:cNvPr>
          <p:cNvSpPr txBox="1"/>
          <p:nvPr/>
        </p:nvSpPr>
        <p:spPr>
          <a:xfrm>
            <a:off x="960534" y="3340606"/>
            <a:ext cx="10922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YES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083DF4C-013C-4045-B21C-09E2D29BC458}"/>
              </a:ext>
            </a:extLst>
          </p:cNvPr>
          <p:cNvCxnSpPr>
            <a:cxnSpLocks/>
          </p:cNvCxnSpPr>
          <p:nvPr/>
        </p:nvCxnSpPr>
        <p:spPr>
          <a:xfrm flipH="1">
            <a:off x="1582781" y="3331245"/>
            <a:ext cx="640421" cy="5035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DB0744C-0EA3-4F88-A46A-C88C9037F25E}"/>
              </a:ext>
            </a:extLst>
          </p:cNvPr>
          <p:cNvCxnSpPr>
            <a:cxnSpLocks/>
          </p:cNvCxnSpPr>
          <p:nvPr/>
        </p:nvCxnSpPr>
        <p:spPr>
          <a:xfrm>
            <a:off x="2811507" y="3339326"/>
            <a:ext cx="312693" cy="5197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5D3E372-3DD6-4F89-96FC-EA2C88E098DC}"/>
              </a:ext>
            </a:extLst>
          </p:cNvPr>
          <p:cNvSpPr txBox="1"/>
          <p:nvPr/>
        </p:nvSpPr>
        <p:spPr>
          <a:xfrm>
            <a:off x="3098427" y="3340606"/>
            <a:ext cx="67079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NO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9202E6E-76EA-43FC-8A58-C95DF3553E9C}"/>
              </a:ext>
            </a:extLst>
          </p:cNvPr>
          <p:cNvSpPr txBox="1"/>
          <p:nvPr/>
        </p:nvSpPr>
        <p:spPr>
          <a:xfrm>
            <a:off x="137617" y="4043331"/>
            <a:ext cx="182879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Clean broken glass up with a paper towel so as to not cut yourself, dispose of broken glass in cardboard glass container</a:t>
            </a:r>
          </a:p>
        </p:txBody>
      </p:sp>
      <p:pic>
        <p:nvPicPr>
          <p:cNvPr id="1028" name="Picture 4" descr="Boxes for broken glass | VWR">
            <a:extLst>
              <a:ext uri="{FF2B5EF4-FFF2-40B4-BE49-F238E27FC236}">
                <a16:creationId xmlns:a16="http://schemas.microsoft.com/office/drawing/2014/main" id="{DF236E88-1DBF-493B-8CD4-D657CE885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37" y="4773348"/>
            <a:ext cx="1194570" cy="19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4301653A-C329-44B7-82BA-388A88FCBC55}"/>
              </a:ext>
            </a:extLst>
          </p:cNvPr>
          <p:cNvSpPr txBox="1"/>
          <p:nvPr/>
        </p:nvSpPr>
        <p:spPr>
          <a:xfrm>
            <a:off x="7553006" y="495612"/>
            <a:ext cx="131733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Dispose of in small sharps container in fume hood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4884CDA-44D0-4F87-A130-9499BEA0733E}"/>
              </a:ext>
            </a:extLst>
          </p:cNvPr>
          <p:cNvSpPr txBox="1"/>
          <p:nvPr/>
        </p:nvSpPr>
        <p:spPr>
          <a:xfrm>
            <a:off x="5278465" y="1539320"/>
            <a:ext cx="15932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Non-Toxic?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682762D-8C2F-4ADA-81FD-D76A8A6C6DEB}"/>
              </a:ext>
            </a:extLst>
          </p:cNvPr>
          <p:cNvCxnSpPr>
            <a:cxnSpLocks/>
          </p:cNvCxnSpPr>
          <p:nvPr/>
        </p:nvCxnSpPr>
        <p:spPr>
          <a:xfrm>
            <a:off x="6109500" y="1963864"/>
            <a:ext cx="1029631" cy="4363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Unimed-Midwest Large Volume Sharps Container, 8 Gal, Red w/ Hinged Lid,  2/BX - WB Mason">
            <a:extLst>
              <a:ext uri="{FF2B5EF4-FFF2-40B4-BE49-F238E27FC236}">
                <a16:creationId xmlns:a16="http://schemas.microsoft.com/office/drawing/2014/main" id="{59FC1AC5-40E8-4A40-A152-4B9402741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79" y="4258842"/>
            <a:ext cx="2580466" cy="25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C458BC39-0F67-4333-8B0E-B6333DBE202D}"/>
              </a:ext>
            </a:extLst>
          </p:cNvPr>
          <p:cNvSpPr txBox="1"/>
          <p:nvPr/>
        </p:nvSpPr>
        <p:spPr>
          <a:xfrm>
            <a:off x="6734296" y="1854859"/>
            <a:ext cx="609889" cy="352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YES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ADE6EF9-6FB3-4CD0-A541-3BF09AA01189}"/>
              </a:ext>
            </a:extLst>
          </p:cNvPr>
          <p:cNvCxnSpPr>
            <a:cxnSpLocks/>
          </p:cNvCxnSpPr>
          <p:nvPr/>
        </p:nvCxnSpPr>
        <p:spPr>
          <a:xfrm flipV="1">
            <a:off x="6073889" y="1023915"/>
            <a:ext cx="1065242" cy="4208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4566356-F522-45EC-8224-8C29A6595E7E}"/>
              </a:ext>
            </a:extLst>
          </p:cNvPr>
          <p:cNvSpPr txBox="1"/>
          <p:nvPr/>
        </p:nvSpPr>
        <p:spPr>
          <a:xfrm>
            <a:off x="6202939" y="879938"/>
            <a:ext cx="609889" cy="352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NO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FE3F2FB-E0CB-435B-AA79-17982E9BC517}"/>
              </a:ext>
            </a:extLst>
          </p:cNvPr>
          <p:cNvSpPr txBox="1"/>
          <p:nvPr/>
        </p:nvSpPr>
        <p:spPr>
          <a:xfrm>
            <a:off x="7480352" y="1689735"/>
            <a:ext cx="131733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Dispose of in large sharps container outside of fume hood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C6FE91A-7263-48EA-B352-24387BAD230F}"/>
              </a:ext>
            </a:extLst>
          </p:cNvPr>
          <p:cNvSpPr txBox="1"/>
          <p:nvPr/>
        </p:nvSpPr>
        <p:spPr>
          <a:xfrm>
            <a:off x="3658236" y="2878146"/>
            <a:ext cx="32404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Small (&lt;2 ml vial) and volatile?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9D57A8B-4A4E-4F06-B03E-529264CD4E8A}"/>
              </a:ext>
            </a:extLst>
          </p:cNvPr>
          <p:cNvSpPr txBox="1"/>
          <p:nvPr/>
        </p:nvSpPr>
        <p:spPr>
          <a:xfrm>
            <a:off x="4193489" y="4388380"/>
            <a:ext cx="228073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Pour liquids into appropriate liquid waste, dispose of glass in small sharps container in fume hood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5A7FE7D-C975-4EDC-82F5-A0DA86C54BF7}"/>
              </a:ext>
            </a:extLst>
          </p:cNvPr>
          <p:cNvSpPr txBox="1"/>
          <p:nvPr/>
        </p:nvSpPr>
        <p:spPr>
          <a:xfrm>
            <a:off x="-33093" y="24378"/>
            <a:ext cx="3115008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Note:</a:t>
            </a:r>
          </a:p>
          <a:p>
            <a:r>
              <a:rPr lang="en-US" sz="1200" dirty="0">
                <a:cs typeface="Calibri"/>
              </a:rPr>
              <a:t>If </a:t>
            </a:r>
            <a:r>
              <a:rPr lang="en-US" sz="1200" b="1" dirty="0">
                <a:cs typeface="Calibri"/>
              </a:rPr>
              <a:t>extremely volatile chemical</a:t>
            </a:r>
            <a:r>
              <a:rPr lang="en-US" sz="1200" dirty="0">
                <a:cs typeface="Calibri"/>
              </a:rPr>
              <a:t>, you can either:</a:t>
            </a:r>
          </a:p>
          <a:p>
            <a:pPr marL="228600" indent="-228600">
              <a:buAutoNum type="arabicParenR"/>
            </a:pPr>
            <a:r>
              <a:rPr lang="en-US" sz="1200" dirty="0">
                <a:cs typeface="Calibri"/>
              </a:rPr>
              <a:t>Dispose of in small sharps container in fume hood in 336A</a:t>
            </a:r>
          </a:p>
          <a:p>
            <a:pPr marL="228600" indent="-228600">
              <a:buAutoNum type="arabicParenR"/>
            </a:pPr>
            <a:r>
              <a:rPr lang="en-US" sz="1200" dirty="0">
                <a:cs typeface="Calibri"/>
              </a:rPr>
              <a:t>Rinse several times and dispose of in large sharps container outside of fume hood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89C7FFC-45EF-4550-A37B-FE31679484C7}"/>
              </a:ext>
            </a:extLst>
          </p:cNvPr>
          <p:cNvSpPr txBox="1"/>
          <p:nvPr/>
        </p:nvSpPr>
        <p:spPr>
          <a:xfrm>
            <a:off x="6474221" y="3202106"/>
            <a:ext cx="268772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Pour liquids into appropriate liquid waste, rinse once and dump in appropriate liquid waste, dispose of glass in large sharps container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209444E-6961-4677-92BF-3B7C4F469E5D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5326800" y="3316288"/>
            <a:ext cx="1147421" cy="4705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F176833-50AD-4112-9590-07E3670FBA1B}"/>
              </a:ext>
            </a:extLst>
          </p:cNvPr>
          <p:cNvCxnSpPr>
            <a:cxnSpLocks/>
          </p:cNvCxnSpPr>
          <p:nvPr/>
        </p:nvCxnSpPr>
        <p:spPr>
          <a:xfrm>
            <a:off x="5003622" y="3349311"/>
            <a:ext cx="25289" cy="10223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5F3810B1-30BC-4471-ABB3-961A713A6D8B}"/>
              </a:ext>
            </a:extLst>
          </p:cNvPr>
          <p:cNvSpPr txBox="1"/>
          <p:nvPr/>
        </p:nvSpPr>
        <p:spPr>
          <a:xfrm>
            <a:off x="5871387" y="3236702"/>
            <a:ext cx="609889" cy="352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NO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C98A033-E13D-418A-9E1D-565013DBBA8C}"/>
              </a:ext>
            </a:extLst>
          </p:cNvPr>
          <p:cNvSpPr txBox="1"/>
          <p:nvPr/>
        </p:nvSpPr>
        <p:spPr>
          <a:xfrm>
            <a:off x="4474873" y="3742147"/>
            <a:ext cx="609889" cy="352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76814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FC55-73BD-4678-BBD9-E7FDE621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327"/>
            <a:ext cx="8229600" cy="1143000"/>
          </a:xfrm>
        </p:spPr>
        <p:txBody>
          <a:bodyPr/>
          <a:lstStyle/>
          <a:p>
            <a:r>
              <a:rPr lang="en-US" dirty="0">
                <a:cs typeface="Calibri"/>
              </a:rPr>
              <a:t>Waste Accumulation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2CFD-31A3-4056-A077-FD9DB964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18" y="1028051"/>
            <a:ext cx="8229600" cy="4748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b="1" u="sng" dirty="0">
                <a:cs typeface="Calibri"/>
              </a:rPr>
              <a:t>Generally, just contact me and I’ll do this for you</a:t>
            </a:r>
          </a:p>
          <a:p>
            <a:r>
              <a:rPr lang="en-US" sz="1500" b="1" u="sng" dirty="0">
                <a:cs typeface="Calibri"/>
              </a:rPr>
              <a:t>Never overfill the waste bottle or waste bucket</a:t>
            </a:r>
            <a:r>
              <a:rPr lang="en-US" sz="1500" dirty="0">
                <a:cs typeface="Calibri"/>
              </a:rPr>
              <a:t>!!!! Let me know when you see it almost full!!!</a:t>
            </a:r>
            <a:endParaRPr lang="en-US" dirty="0">
              <a:cs typeface="Calibri"/>
            </a:endParaRPr>
          </a:p>
          <a:p>
            <a:r>
              <a:rPr lang="en-US" sz="1500" dirty="0">
                <a:cs typeface="Calibri"/>
              </a:rPr>
              <a:t>Always write </a:t>
            </a:r>
            <a:r>
              <a:rPr lang="en-US" sz="1500" b="1" dirty="0">
                <a:cs typeface="Calibri"/>
              </a:rPr>
              <a:t>FULL NAME</a:t>
            </a:r>
            <a:r>
              <a:rPr lang="en-US" sz="1500" dirty="0">
                <a:cs typeface="Calibri"/>
              </a:rPr>
              <a:t> of the chemical onto the waste tag you add in the container. CHECK if it's the appropriate container before you dump it!!!</a:t>
            </a:r>
          </a:p>
          <a:p>
            <a:r>
              <a:rPr lang="en-US" sz="1500" i="1" u="sng" dirty="0">
                <a:cs typeface="Calibri"/>
              </a:rPr>
              <a:t>CHECK if it's full before you dump. If it's full start a new container and attach a new </a:t>
            </a:r>
            <a:r>
              <a:rPr lang="en-US" sz="1500" b="1" i="1" u="sng" dirty="0">
                <a:cs typeface="Calibri"/>
              </a:rPr>
              <a:t>waste tag.</a:t>
            </a:r>
          </a:p>
          <a:p>
            <a:r>
              <a:rPr lang="en-US" sz="1500" dirty="0">
                <a:cs typeface="Calibri"/>
              </a:rPr>
              <a:t>Please transfer full waste bottles to the red secondary container by the door to 210 and notify the safety officer</a:t>
            </a:r>
          </a:p>
          <a:p>
            <a:r>
              <a:rPr lang="en-US" sz="1500" b="1" dirty="0">
                <a:cs typeface="Calibri"/>
              </a:rPr>
              <a:t>Aim at the container</a:t>
            </a:r>
            <a:r>
              <a:rPr lang="en-US" sz="1500" dirty="0">
                <a:cs typeface="Calibri"/>
              </a:rPr>
              <a:t>. DO NOT toss it outside the waste bag or spill it.</a:t>
            </a:r>
          </a:p>
          <a:p>
            <a:r>
              <a:rPr lang="en-US" sz="1500" dirty="0">
                <a:cs typeface="Calibri"/>
              </a:rPr>
              <a:t>DO NOT DUMP SOLID TIPS/THINGS into the LIQUID WASTE BOTTLE!!!!</a:t>
            </a: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</p:txBody>
      </p:sp>
      <p:pic>
        <p:nvPicPr>
          <p:cNvPr id="6" name="Picture 6" descr="A picture containing text, bottle, wine, indoor&#10;&#10;Description automatically generated">
            <a:extLst>
              <a:ext uri="{FF2B5EF4-FFF2-40B4-BE49-F238E27FC236}">
                <a16:creationId xmlns:a16="http://schemas.microsoft.com/office/drawing/2014/main" id="{6E8B19D5-B772-4665-8F78-B2CE2D570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618" y="3455554"/>
            <a:ext cx="1656852" cy="337011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DEFB44-1E81-4171-983F-202C0175F155}"/>
              </a:ext>
            </a:extLst>
          </p:cNvPr>
          <p:cNvCxnSpPr/>
          <p:nvPr/>
        </p:nvCxnSpPr>
        <p:spPr>
          <a:xfrm>
            <a:off x="6706753" y="4305300"/>
            <a:ext cx="741219" cy="319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4B21F2-5762-4F77-BC67-61B9E0C3F733}"/>
              </a:ext>
            </a:extLst>
          </p:cNvPr>
          <p:cNvSpPr txBox="1"/>
          <p:nvPr/>
        </p:nvSpPr>
        <p:spPr>
          <a:xfrm>
            <a:off x="4036002" y="4036002"/>
            <a:ext cx="3453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FULL!!!! DO NOT ADD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EECEDD-8CF6-4974-94FB-1AA721C8EE07}"/>
              </a:ext>
            </a:extLst>
          </p:cNvPr>
          <p:cNvCxnSpPr/>
          <p:nvPr/>
        </p:nvCxnSpPr>
        <p:spPr>
          <a:xfrm flipV="1">
            <a:off x="7454322" y="4614140"/>
            <a:ext cx="1500908" cy="577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4616A6-62AC-4B20-AAD3-08B90C02EA68}"/>
              </a:ext>
            </a:extLst>
          </p:cNvPr>
          <p:cNvCxnSpPr>
            <a:cxnSpLocks/>
          </p:cNvCxnSpPr>
          <p:nvPr/>
        </p:nvCxnSpPr>
        <p:spPr>
          <a:xfrm flipV="1">
            <a:off x="7373504" y="4723822"/>
            <a:ext cx="1500908" cy="5773"/>
          </a:xfrm>
          <a:prstGeom prst="straightConnector1">
            <a:avLst/>
          </a:prstGeom>
          <a:ln w="28575">
            <a:solidFill>
              <a:srgbClr val="F78A05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C9F5EB-6825-48A8-883F-CCAAC700BD08}"/>
              </a:ext>
            </a:extLst>
          </p:cNvPr>
          <p:cNvCxnSpPr>
            <a:cxnSpLocks/>
          </p:cNvCxnSpPr>
          <p:nvPr/>
        </p:nvCxnSpPr>
        <p:spPr>
          <a:xfrm flipV="1">
            <a:off x="6637480" y="4775200"/>
            <a:ext cx="879764" cy="424872"/>
          </a:xfrm>
          <a:prstGeom prst="straightConnector1">
            <a:avLst/>
          </a:prstGeom>
          <a:ln w="28575">
            <a:solidFill>
              <a:srgbClr val="F78A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7CC4EF-4384-4C0C-8BD0-25F9E8869166}"/>
              </a:ext>
            </a:extLst>
          </p:cNvPr>
          <p:cNvSpPr txBox="1"/>
          <p:nvPr/>
        </p:nvSpPr>
        <p:spPr>
          <a:xfrm>
            <a:off x="4076410" y="5230957"/>
            <a:ext cx="345324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78A05"/>
                </a:solidFill>
                <a:cs typeface="Calibri"/>
              </a:rPr>
              <a:t>Let me know as soon as you pour your waste in but </a:t>
            </a:r>
            <a:r>
              <a:rPr lang="en-US" i="1" u="sng" dirty="0">
                <a:solidFill>
                  <a:srgbClr val="F78A05"/>
                </a:solidFill>
                <a:cs typeface="Calibri"/>
              </a:rPr>
              <a:t>DO NOT pour over the RED LINE</a:t>
            </a:r>
            <a:r>
              <a:rPr lang="en-US" dirty="0">
                <a:solidFill>
                  <a:srgbClr val="F78A05"/>
                </a:solidFill>
                <a:cs typeface="Calibri"/>
              </a:rPr>
              <a:t>.</a:t>
            </a:r>
            <a:endParaRPr lang="en-US">
              <a:solidFill>
                <a:srgbClr val="F78A05"/>
              </a:solidFill>
              <a:cs typeface="Calibri"/>
            </a:endParaRPr>
          </a:p>
        </p:txBody>
      </p:sp>
      <p:pic>
        <p:nvPicPr>
          <p:cNvPr id="14" name="Picture 14" descr="Table&#10;&#10;Description automatically generated">
            <a:extLst>
              <a:ext uri="{FF2B5EF4-FFF2-40B4-BE49-F238E27FC236}">
                <a16:creationId xmlns:a16="http://schemas.microsoft.com/office/drawing/2014/main" id="{0294599C-2D99-44CD-86F4-86A0B46EA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89" y="3455554"/>
            <a:ext cx="1472128" cy="33701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8F3DE8-1FDE-483B-B115-0B24B86BB43A}"/>
              </a:ext>
            </a:extLst>
          </p:cNvPr>
          <p:cNvSpPr txBox="1"/>
          <p:nvPr/>
        </p:nvSpPr>
        <p:spPr>
          <a:xfrm>
            <a:off x="1843809" y="4331854"/>
            <a:ext cx="14789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Fill these</a:t>
            </a:r>
            <a:endParaRPr lang="en-US" dirty="0">
              <a:cs typeface="Calibri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085A27-503F-4F30-BADE-307CA6B360D3}"/>
              </a:ext>
            </a:extLst>
          </p:cNvPr>
          <p:cNvCxnSpPr/>
          <p:nvPr/>
        </p:nvCxnSpPr>
        <p:spPr>
          <a:xfrm flipH="1" flipV="1">
            <a:off x="1442893" y="4265757"/>
            <a:ext cx="644236" cy="17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67DD58-673D-478A-8EFA-2D13AEE1E09E}"/>
              </a:ext>
            </a:extLst>
          </p:cNvPr>
          <p:cNvCxnSpPr>
            <a:cxnSpLocks/>
          </p:cNvCxnSpPr>
          <p:nvPr/>
        </p:nvCxnSpPr>
        <p:spPr>
          <a:xfrm flipH="1">
            <a:off x="1281258" y="4453947"/>
            <a:ext cx="650008" cy="568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47C56F-E3E0-4162-B1E7-2F122DA32567}"/>
              </a:ext>
            </a:extLst>
          </p:cNvPr>
          <p:cNvCxnSpPr>
            <a:cxnSpLocks/>
          </p:cNvCxnSpPr>
          <p:nvPr/>
        </p:nvCxnSpPr>
        <p:spPr>
          <a:xfrm flipH="1">
            <a:off x="1229304" y="4598265"/>
            <a:ext cx="834735" cy="1630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5AEE6A-81F1-4115-BE6C-F2E71596F8BE}"/>
              </a:ext>
            </a:extLst>
          </p:cNvPr>
          <p:cNvCxnSpPr>
            <a:cxnSpLocks/>
          </p:cNvCxnSpPr>
          <p:nvPr/>
        </p:nvCxnSpPr>
        <p:spPr>
          <a:xfrm flipH="1">
            <a:off x="1350532" y="4615583"/>
            <a:ext cx="875143" cy="180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0F3391E-8C9A-4A28-B6CB-C90AAE6B8D7C}"/>
              </a:ext>
            </a:extLst>
          </p:cNvPr>
          <p:cNvSpPr txBox="1"/>
          <p:nvPr/>
        </p:nvSpPr>
        <p:spPr>
          <a:xfrm>
            <a:off x="1826491" y="63927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/>
              <a:t>waste tag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1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B323-4CC7-4F2F-ABF7-C2DE6CD5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PPE &amp; Labeling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82FD-4426-4BF2-BE3B-CA0ABACC6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5" y="1265382"/>
            <a:ext cx="8229600" cy="5351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cs typeface="Calibri"/>
              </a:rPr>
              <a:t>LONGPANTS &amp; close toed shoes always needed. Tie your hair if you have long hair.</a:t>
            </a:r>
          </a:p>
          <a:p>
            <a:r>
              <a:rPr lang="en-US" sz="1400" dirty="0">
                <a:cs typeface="Calibri"/>
              </a:rPr>
              <a:t>Always wear gloves when working in lab touching any pipets/tips. Preferably sanitize all surface (mouse/benchtop) with 70%ethanol.</a:t>
            </a:r>
          </a:p>
          <a:p>
            <a:r>
              <a:rPr lang="en-US" sz="1400" dirty="0">
                <a:cs typeface="Calibri"/>
              </a:rPr>
              <a:t>Wear Lab coats and goggles and mask if you deal with any hazardous chemicals (flam/</a:t>
            </a:r>
            <a:r>
              <a:rPr lang="en-US" sz="1400" dirty="0" err="1">
                <a:cs typeface="Calibri"/>
              </a:rPr>
              <a:t>corr</a:t>
            </a:r>
            <a:r>
              <a:rPr lang="en-US" sz="1400" dirty="0">
                <a:cs typeface="Calibri"/>
              </a:rPr>
              <a:t>/oxidizer/toxic/poisonous/carcinogen/Peroxide forming). ASK Zac if you need to deal with any infectious/harmful biohazard. DOUBLE Layers of GLOVES if you need to pour corrosives.</a:t>
            </a:r>
          </a:p>
          <a:p>
            <a:r>
              <a:rPr lang="en-US" sz="1400" dirty="0">
                <a:cs typeface="Calibri"/>
              </a:rPr>
              <a:t>Handle CORROSIVE/OXI. Liquid ONLY in Corrosive hood; handle flammable liquid only in flam hood. NEVER MIX!!!</a:t>
            </a:r>
          </a:p>
          <a:p>
            <a:r>
              <a:rPr lang="en-US" sz="1400" dirty="0">
                <a:cs typeface="Calibri"/>
              </a:rPr>
              <a:t>IF you have to handle/pour stock solution of corrosives/oxidizer/flammable (taking the bottle &gt;500mL), you need to do it when there's another LAB Mate physically present in the lab so that someone can call emergency if something happens. (Buddy system)</a:t>
            </a:r>
          </a:p>
          <a:p>
            <a:r>
              <a:rPr lang="en-US" sz="1400" dirty="0">
                <a:cs typeface="Calibri"/>
              </a:rPr>
              <a:t>LABEL if you are heating something in the hood (what's in the container, how long you do it, your name)</a:t>
            </a:r>
          </a:p>
          <a:p>
            <a:r>
              <a:rPr lang="en-US" sz="1400" dirty="0">
                <a:cs typeface="Calibri"/>
              </a:rPr>
              <a:t>Label your initials on the container, what's inside the container when you have temporary solutions/items.</a:t>
            </a:r>
          </a:p>
          <a:p>
            <a:r>
              <a:rPr lang="en-US" sz="1400" dirty="0">
                <a:cs typeface="Calibri"/>
              </a:rPr>
              <a:t>DO NOT leave personal samples loosely placed in the fridge/freezer. Place it in a holder/</a:t>
            </a:r>
            <a:r>
              <a:rPr lang="en-US" sz="1400" dirty="0" err="1">
                <a:cs typeface="Calibri"/>
              </a:rPr>
              <a:t>ziploc</a:t>
            </a:r>
            <a:r>
              <a:rPr lang="en-US" sz="1400" dirty="0">
                <a:cs typeface="Calibri"/>
              </a:rPr>
              <a:t>/petri dish and label it with your initials/name. Remove your personal samples once you don’t need it anymore from the fridge/freezer and dispose accordingly. If you have some spared/unused sweat samples, ask in Slack and people can pool the sweat for further tests.</a:t>
            </a: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17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Microsoft Macintosh PowerPoint</Application>
  <PresentationFormat>On-screen Show (4:3)</PresentationFormat>
  <Paragraphs>131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Lab Safety Reference</vt:lpstr>
      <vt:lpstr>PowerPoint Presentation</vt:lpstr>
      <vt:lpstr>Hazard Label</vt:lpstr>
      <vt:lpstr>Chemical storage on shelf/cabinets</vt:lpstr>
      <vt:lpstr>Other notes</vt:lpstr>
      <vt:lpstr>Waste Disposal</vt:lpstr>
      <vt:lpstr>Glass/Sharps disposal</vt:lpstr>
      <vt:lpstr>Waste Accumulation</vt:lpstr>
      <vt:lpstr>PPE &amp; Labeling</vt:lpstr>
      <vt:lpstr>Other notes</vt:lpstr>
      <vt:lpstr>FUME HOODS</vt:lpstr>
      <vt:lpstr>Emergency assembly 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</dc:title>
  <dc:creator/>
  <cp:lastModifiedBy/>
  <cp:revision>568</cp:revision>
  <dcterms:created xsi:type="dcterms:W3CDTF">2012-08-24T00:53:15Z</dcterms:created>
  <dcterms:modified xsi:type="dcterms:W3CDTF">2024-06-26T16:39:36Z</dcterms:modified>
</cp:coreProperties>
</file>